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4" r:id="rId2"/>
    <p:sldId id="315" r:id="rId3"/>
    <p:sldId id="316" r:id="rId4"/>
    <p:sldId id="317" r:id="rId5"/>
    <p:sldId id="318" r:id="rId6"/>
    <p:sldId id="319" r:id="rId7"/>
    <p:sldId id="320" r:id="rId8"/>
    <p:sldId id="321" r:id="rId9"/>
  </p:sldIdLst>
  <p:sldSz cx="12190413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27641"/>
    <a:srgbClr val="000000"/>
    <a:srgbClr val="164736"/>
    <a:srgbClr val="FFD53E"/>
    <a:srgbClr val="156A1D"/>
    <a:srgbClr val="26744D"/>
    <a:srgbClr val="339966"/>
    <a:srgbClr val="D2E2EA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0" autoAdjust="0"/>
    <p:restoredTop sz="94622" autoAdjust="0"/>
  </p:normalViewPr>
  <p:slideViewPr>
    <p:cSldViewPr>
      <p:cViewPr>
        <p:scale>
          <a:sx n="118" d="100"/>
          <a:sy n="118" d="100"/>
        </p:scale>
        <p:origin x="-294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140" cy="497682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30413" y="1"/>
            <a:ext cx="2929140" cy="497682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1787BBD0-9E0E-4AF3-BD68-0DEC73373432}" type="datetimeFigureOut">
              <a:rPr lang="ru-RU" smtClean="0"/>
              <a:t>14.08.2025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249"/>
            <a:ext cx="2929140" cy="497681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30413" y="9443249"/>
            <a:ext cx="2929140" cy="497681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13C40F9A-A401-462E-8445-7D5E654838E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8935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30574" cy="498804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1" y="0"/>
            <a:ext cx="2930574" cy="498804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BE7CE485-BF38-4532-85CD-3C6C74070D00}" type="datetimeFigureOut">
              <a:rPr lang="ru-RU" smtClean="0"/>
              <a:t>14.08.2025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10" y="4785013"/>
            <a:ext cx="5409562" cy="3915293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9" y="9443709"/>
            <a:ext cx="2930574" cy="498804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1" y="9443709"/>
            <a:ext cx="2930574" cy="498804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17BA1F4D-72C4-46B7-BE08-6E0844690B7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7721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0B2-1C1E-4545-A5D8-68BFD503CEBA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4F4B3-1CC7-4B7B-801F-06C53BB6C71E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08F1-53F4-4DBA-AAB4-D6E0F1E6CB37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3D22-7D91-4880-BD23-AADF60431C1B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2E36-BD70-4E2B-BFC4-4A87FB073B8C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CACA-5CDA-4BEB-97EA-DAE964894FC2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23C1-EED4-435C-8C8B-CDC01DC76402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B8E5-73C6-4275-AE0B-F815854797EF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7D95-17D0-493D-BC83-02D9C382FB67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794D-9197-4376-A832-1159A1306936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104C-B6EA-4F23-998E-5AFAC5EB0EA2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D514-662F-4F05-A3D2-6CCF0E7B8220}" type="datetime1">
              <a:rPr lang="ru-RU" smtClean="0"/>
              <a:t>14.08.2025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54125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Комитет сельского хозяйства Волгоградской области</a:t>
            </a:r>
            <a:endParaRPr lang="ru-RU" sz="2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99448" y="6448251"/>
            <a:ext cx="284443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>
                    <a:lumMod val="75000"/>
                  </a:schemeClr>
                </a:solidFill>
              </a:rPr>
              <a:t>1</a:t>
            </a:fld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0550" y="2924944"/>
            <a:ext cx="115932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bg1"/>
                </a:solidFill>
              </a:rPr>
              <a:t>Изменения в </a:t>
            </a:r>
            <a:r>
              <a:rPr lang="ru-RU" sz="4800" b="1" dirty="0" smtClean="0">
                <a:solidFill>
                  <a:schemeClr val="bg1"/>
                </a:solidFill>
              </a:rPr>
              <a:t>государственной поддержке </a:t>
            </a:r>
            <a:r>
              <a:rPr lang="ru-RU" sz="4800" b="1" dirty="0">
                <a:solidFill>
                  <a:schemeClr val="bg1"/>
                </a:solidFill>
              </a:rPr>
              <a:t>малого агробизнеса </a:t>
            </a:r>
            <a:r>
              <a:rPr lang="ru-RU" sz="4800" b="1" smtClean="0">
                <a:solidFill>
                  <a:schemeClr val="bg1"/>
                </a:solidFill>
              </a:rPr>
              <a:t>и кооперации  </a:t>
            </a:r>
          </a:p>
          <a:p>
            <a:pPr algn="ctr"/>
            <a:r>
              <a:rPr lang="ru-RU" sz="4800" b="1" smtClean="0">
                <a:solidFill>
                  <a:schemeClr val="bg1"/>
                </a:solidFill>
              </a:rPr>
              <a:t>с </a:t>
            </a:r>
            <a:r>
              <a:rPr lang="ru-RU" sz="4800" b="1" dirty="0">
                <a:solidFill>
                  <a:schemeClr val="bg1"/>
                </a:solidFill>
              </a:rPr>
              <a:t>2026 года</a:t>
            </a:r>
          </a:p>
        </p:txBody>
      </p:sp>
    </p:spTree>
    <p:extLst>
      <p:ext uri="{BB962C8B-B14F-4D97-AF65-F5344CB8AC3E}">
        <p14:creationId xmlns:p14="http://schemas.microsoft.com/office/powerpoint/2010/main" val="266837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54125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Поддержка малых форм и кооперации</a:t>
            </a:r>
            <a:endParaRPr lang="ru-RU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99448" y="6448251"/>
            <a:ext cx="284443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>
                    <a:lumMod val="75000"/>
                  </a:schemeClr>
                </a:solidFill>
              </a:rPr>
              <a:t>2</a:t>
            </a:fld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34566" y="1340768"/>
            <a:ext cx="1944216" cy="19442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Поддержка для К(Ф)Х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66814" y="1340768"/>
            <a:ext cx="3168352" cy="504056"/>
          </a:xfrm>
          <a:prstGeom prst="roundRect">
            <a:avLst/>
          </a:prstGeom>
          <a:solidFill>
            <a:schemeClr val="accent2">
              <a:alpha val="56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Агростартап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66814" y="2060848"/>
            <a:ext cx="3168352" cy="504056"/>
          </a:xfrm>
          <a:prstGeom prst="roundRect">
            <a:avLst/>
          </a:prstGeom>
          <a:solidFill>
            <a:schemeClr val="accent2">
              <a:alpha val="56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Семейная ферма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66814" y="2779984"/>
            <a:ext cx="3168352" cy="504056"/>
          </a:xfrm>
          <a:prstGeom prst="roundRect">
            <a:avLst/>
          </a:prstGeom>
          <a:solidFill>
            <a:schemeClr val="accent2">
              <a:alpha val="56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Агромотиватор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566814" y="916523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 2019 по 2025 гг. 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951190" y="303201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7319342" y="2780928"/>
            <a:ext cx="3168352" cy="504056"/>
          </a:xfrm>
          <a:prstGeom prst="roundRect">
            <a:avLst/>
          </a:prstGeom>
          <a:solidFill>
            <a:schemeClr val="accent3">
              <a:alpha val="6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Агромотиватор</a:t>
            </a:r>
            <a:endParaRPr lang="ru-RU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5951190" y="1970838"/>
            <a:ext cx="1152128" cy="333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951190" y="1592796"/>
            <a:ext cx="1152128" cy="2520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7319342" y="1718810"/>
            <a:ext cx="3168352" cy="504056"/>
          </a:xfrm>
          <a:prstGeom prst="roundRect">
            <a:avLst/>
          </a:prstGeom>
          <a:solidFill>
            <a:schemeClr val="accent3">
              <a:alpha val="6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Фермерским хозяйствам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319342" y="97309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 2026 г. 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34566" y="4365104"/>
            <a:ext cx="1944216" cy="19442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Поддержка </a:t>
            </a:r>
            <a:r>
              <a:rPr lang="ru-RU" b="1" dirty="0" err="1" smtClean="0"/>
              <a:t>СПоК</a:t>
            </a:r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566814" y="4365104"/>
            <a:ext cx="3168352" cy="504056"/>
          </a:xfrm>
          <a:prstGeom prst="roundRect">
            <a:avLst/>
          </a:prstGeom>
          <a:solidFill>
            <a:schemeClr val="accent2">
              <a:alpha val="56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на развитие МТБ (федеральный)</a:t>
            </a:r>
            <a:endParaRPr lang="ru-RU" sz="1600" b="1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566814" y="5804320"/>
            <a:ext cx="3168352" cy="504056"/>
          </a:xfrm>
          <a:prstGeom prst="roundRect">
            <a:avLst/>
          </a:prstGeom>
          <a:solidFill>
            <a:schemeClr val="accent2">
              <a:alpha val="56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Субсидия</a:t>
            </a:r>
            <a:endParaRPr lang="ru-RU" b="1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5951190" y="6056348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951190" y="5328674"/>
            <a:ext cx="1152128" cy="85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5951190" y="461713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2566814" y="5085184"/>
            <a:ext cx="3168352" cy="504056"/>
          </a:xfrm>
          <a:prstGeom prst="roundRect">
            <a:avLst/>
          </a:prstGeom>
          <a:solidFill>
            <a:schemeClr val="accent2">
              <a:alpha val="56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на развитие МТБ (областной)</a:t>
            </a:r>
            <a:endParaRPr lang="ru-RU" sz="1600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319342" y="4365104"/>
            <a:ext cx="3168352" cy="504056"/>
          </a:xfrm>
          <a:prstGeom prst="roundRect">
            <a:avLst/>
          </a:prstGeom>
          <a:solidFill>
            <a:schemeClr val="accent3">
              <a:alpha val="6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на развитие МТБ (федеральный)</a:t>
            </a:r>
            <a:endParaRPr lang="ru-RU" sz="1600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319342" y="5804320"/>
            <a:ext cx="3168352" cy="504056"/>
          </a:xfrm>
          <a:prstGeom prst="roundRect">
            <a:avLst/>
          </a:prstGeom>
          <a:solidFill>
            <a:schemeClr val="accent3">
              <a:alpha val="6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Субсидия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319342" y="5085184"/>
            <a:ext cx="3168352" cy="504056"/>
          </a:xfrm>
          <a:prstGeom prst="roundRect">
            <a:avLst/>
          </a:prstGeom>
          <a:solidFill>
            <a:schemeClr val="accent3">
              <a:alpha val="6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на развитие МТБ (региональный)</a:t>
            </a:r>
            <a:endParaRPr lang="ru-RU" sz="1600" b="1" dirty="0"/>
          </a:p>
        </p:txBody>
      </p:sp>
      <p:pic>
        <p:nvPicPr>
          <p:cNvPr id="42" name="Picture 20" descr="http://pngimg.com/uploads/farmer/farmer_PNG48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22" y="2132856"/>
            <a:ext cx="837083" cy="85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26" y="5157192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77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54125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Грант «Фермерским хозяйствам»</a:t>
            </a:r>
            <a:endParaRPr lang="ru-RU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99448" y="6448251"/>
            <a:ext cx="284443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>
                    <a:lumMod val="75000"/>
                  </a:schemeClr>
                </a:solidFill>
              </a:rPr>
              <a:t>3</a:t>
            </a:fld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262" y="1124744"/>
            <a:ext cx="5904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Размеры предоставляемого </a:t>
            </a:r>
            <a:r>
              <a:rPr lang="ru-RU" b="1" dirty="0" smtClean="0">
                <a:solidFill>
                  <a:schemeClr val="bg1"/>
                </a:solidFill>
              </a:rPr>
              <a:t>гранта: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4566" y="1575376"/>
            <a:ext cx="5760640" cy="85480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до 5 млн. рублей </a:t>
            </a:r>
            <a:r>
              <a:rPr lang="ru-RU" sz="1400" dirty="0" smtClean="0"/>
              <a:t>(включительно), но не более 90 процентов стоимости проекта - при направлении на реализацию проекта грантополучателя собственных средств заявителя </a:t>
            </a:r>
            <a:r>
              <a:rPr lang="ru-RU" sz="1400" b="1" dirty="0" smtClean="0"/>
              <a:t>в размере не менее 10 процентов стоимости проекта;</a:t>
            </a:r>
            <a:endParaRPr lang="ru-RU" sz="14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3405" y="2650850"/>
            <a:ext cx="5760640" cy="85480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до 8 млн. рублей </a:t>
            </a:r>
            <a:r>
              <a:rPr lang="ru-RU" sz="1400" dirty="0"/>
              <a:t>(включительно), но не более 80 процентов стоимости проекта - при направлении на реализацию проекта грантополучателя собственных средств заявителя </a:t>
            </a:r>
            <a:r>
              <a:rPr lang="ru-RU" sz="1400" b="1" dirty="0"/>
              <a:t>в размере не менее 20 процентов стоимости проекта;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15583" y="3726324"/>
            <a:ext cx="5760640" cy="85480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до 15 млн. рублей </a:t>
            </a:r>
            <a:r>
              <a:rPr lang="ru-RU" sz="1400" dirty="0"/>
              <a:t>(включительно), но не более 70 процентов стоимости проекта - при направлении на реализацию проекта грантополучателя собственных средств заявителя </a:t>
            </a:r>
            <a:r>
              <a:rPr lang="ru-RU" sz="1400" b="1" dirty="0"/>
              <a:t>в размере не менее 30 процентов стоимости проекта;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34566" y="4747040"/>
            <a:ext cx="5760640" cy="85480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до 30 млн. рублей </a:t>
            </a:r>
            <a:r>
              <a:rPr lang="ru-RU" sz="1400" dirty="0"/>
              <a:t>(включительно), но не более 60 процентов стоимости проекта - при направлении на реализацию проекта грантополучателя собственных средств заявителя </a:t>
            </a:r>
            <a:r>
              <a:rPr lang="ru-RU" sz="1400" b="1" dirty="0"/>
              <a:t>в размере не менее 40 процентов стоимости проекта.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234976" y="1575376"/>
            <a:ext cx="2668542" cy="1930278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К(Ф)Х или ИП, являющийся главой К(Ф)Х, в состав которых входит не менее 2 членов, связанных родством или свойством</a:t>
            </a:r>
          </a:p>
          <a:p>
            <a:endParaRPr lang="ru-RU" sz="1200" b="1" dirty="0"/>
          </a:p>
          <a:p>
            <a:r>
              <a:rPr lang="ru-RU" sz="1200" b="1" dirty="0" smtClean="0"/>
              <a:t>Гражданин РФ, обязующийся зарегистрироваться </a:t>
            </a:r>
            <a:r>
              <a:rPr lang="ru-RU" sz="1200" b="1" dirty="0"/>
              <a:t>как К(Ф)Х или </a:t>
            </a:r>
            <a:r>
              <a:rPr lang="ru-RU" sz="1200" b="1" dirty="0" smtClean="0"/>
              <a:t>ИП и иметь условия, как в абзаце 1</a:t>
            </a:r>
            <a:endParaRPr lang="ru-RU" sz="1200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233604" y="1215532"/>
            <a:ext cx="3101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Заявители: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206122" y="3726324"/>
            <a:ext cx="2697396" cy="1875520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К(Ф)Х или ИП, являющийся главой К(Ф)Х, в состав которых входит не менее 2 членов, связанных родством или свойством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8759502" y="1196752"/>
            <a:ext cx="16561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Срок освоения: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9055918" y="1575376"/>
            <a:ext cx="1143744" cy="1930278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18 месяцев</a:t>
            </a:r>
            <a:endParaRPr lang="ru-RU" sz="12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9086743" y="3726324"/>
            <a:ext cx="1112919" cy="1875520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24 месяца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3405" y="5742548"/>
            <a:ext cx="115580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Средства гранта предоставляются при условии документального подтверждения права собственности и (или) иных прав заявителя на срок не менее 3 лет с года получения гранта на земельный участок (земельные участки), на котором осуществляется или планируется осуществлять сельскохозяйственное производство.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34566" y="6219403"/>
            <a:ext cx="11558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Из видов целевого использования уходит приобретение с/х скота и с/х техники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0199662" y="972017"/>
            <a:ext cx="16561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Создание рабочих мест: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0415686" y="1584864"/>
            <a:ext cx="1296144" cy="845316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Если грант до 5 </a:t>
            </a:r>
            <a:r>
              <a:rPr lang="ru-RU" sz="1200" b="1" dirty="0" err="1" smtClean="0"/>
              <a:t>млн.рублей</a:t>
            </a:r>
            <a:r>
              <a:rPr lang="ru-RU" sz="1200" b="1" dirty="0" smtClean="0"/>
              <a:t> </a:t>
            </a:r>
            <a:endParaRPr lang="en-US" sz="1200" b="1" dirty="0" smtClean="0"/>
          </a:p>
          <a:p>
            <a:pPr algn="ctr"/>
            <a:r>
              <a:rPr lang="ru-RU" sz="1200" b="1" dirty="0" smtClean="0"/>
              <a:t>– 1 р.м</a:t>
            </a:r>
            <a:endParaRPr lang="ru-RU" sz="1200" b="1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10446511" y="2650850"/>
            <a:ext cx="1265319" cy="2960482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Если грант </a:t>
            </a:r>
            <a:r>
              <a:rPr lang="ru-RU" sz="1400" b="1" dirty="0" smtClean="0"/>
              <a:t>свыше </a:t>
            </a:r>
            <a:r>
              <a:rPr lang="ru-RU" sz="1400" b="1" dirty="0"/>
              <a:t>5 млн.рублей – </a:t>
            </a:r>
            <a:r>
              <a:rPr lang="ru-RU" sz="1400" b="1" dirty="0" smtClean="0"/>
              <a:t>2 </a:t>
            </a:r>
            <a:r>
              <a:rPr lang="ru-RU" sz="1400" b="1" dirty="0"/>
              <a:t>р.м</a:t>
            </a:r>
          </a:p>
        </p:txBody>
      </p:sp>
      <p:sp>
        <p:nvSpPr>
          <p:cNvPr id="23" name="Стрелка вправо 22"/>
          <p:cNvSpPr/>
          <p:nvPr/>
        </p:nvSpPr>
        <p:spPr>
          <a:xfrm>
            <a:off x="5897571" y="1844824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5909415" y="2862228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5866410" y="3937702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>
            <a:off x="5879182" y="5013176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право 49"/>
          <p:cNvSpPr/>
          <p:nvPr/>
        </p:nvSpPr>
        <p:spPr>
          <a:xfrm>
            <a:off x="8757580" y="2434826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>
            <a:off x="8654695" y="4531016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>
            <a:off x="10014463" y="1844824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право 52"/>
          <p:cNvSpPr/>
          <p:nvPr/>
        </p:nvSpPr>
        <p:spPr>
          <a:xfrm>
            <a:off x="10014463" y="3311026"/>
            <a:ext cx="576064" cy="1353057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17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54125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Грант «Агромотиватор»</a:t>
            </a:r>
            <a:endParaRPr lang="ru-RU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99448" y="6448251"/>
            <a:ext cx="284443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>
                    <a:lumMod val="75000"/>
                  </a:schemeClr>
                </a:solidFill>
              </a:rPr>
              <a:t>4</a:t>
            </a:fld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0387" y="3764940"/>
            <a:ext cx="13763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Размеры предоставляемого </a:t>
            </a:r>
            <a:r>
              <a:rPr lang="ru-RU" sz="1100" b="1" dirty="0" smtClean="0">
                <a:solidFill>
                  <a:schemeClr val="bg1"/>
                </a:solidFill>
              </a:rPr>
              <a:t>гранта: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03543" y="1187460"/>
            <a:ext cx="3101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Заявители: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8542" y="4823574"/>
            <a:ext cx="16561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</a:rPr>
              <a:t>Срок освоения: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03405" y="5930696"/>
            <a:ext cx="1155805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Средства гранта предоставляются при условии документального подтверждения права собственности и (или) иных прав заявителя на срок не менее 3 лет с года получения гранта на земельный участок (земельные участки), на котором осуществляется или планируется осуществлять сельскохозяйственное производство.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18542" y="5229200"/>
            <a:ext cx="1368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</a:rPr>
              <a:t>Создание рабочих мест: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86694" y="1281818"/>
            <a:ext cx="10513168" cy="2219190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К(Ф)Х или ИП, </a:t>
            </a:r>
            <a:r>
              <a:rPr lang="ru-RU" sz="1200" b="1" dirty="0"/>
              <a:t>являющийся главой </a:t>
            </a:r>
            <a:r>
              <a:rPr lang="ru-RU" sz="1200" b="1" dirty="0" smtClean="0"/>
              <a:t>К(Ф)Х;</a:t>
            </a:r>
          </a:p>
          <a:p>
            <a:r>
              <a:rPr lang="ru-RU" sz="1200" b="1" dirty="0" smtClean="0"/>
              <a:t>гражданин РФ, обязующийся </a:t>
            </a:r>
            <a:r>
              <a:rPr lang="ru-RU" sz="1200" b="1" dirty="0"/>
              <a:t>осуществить </a:t>
            </a:r>
            <a:r>
              <a:rPr lang="ru-RU" sz="1200" b="1" dirty="0" smtClean="0"/>
              <a:t>регистрацию К(Ф)Х или зарегистрироваться в </a:t>
            </a:r>
            <a:r>
              <a:rPr lang="ru-RU" sz="1200" b="1" dirty="0"/>
              <a:t>качестве </a:t>
            </a:r>
            <a:r>
              <a:rPr lang="ru-RU" sz="1200" b="1" dirty="0" smtClean="0"/>
              <a:t>ИП.</a:t>
            </a:r>
          </a:p>
          <a:p>
            <a:endParaRPr lang="ru-RU" sz="1200" b="1" dirty="0"/>
          </a:p>
          <a:p>
            <a:r>
              <a:rPr lang="ru-RU" sz="1200" b="1" dirty="0"/>
              <a:t>Глава </a:t>
            </a:r>
            <a:r>
              <a:rPr lang="ru-RU" sz="1200" b="1" dirty="0" smtClean="0"/>
              <a:t>К(Ф)Х, </a:t>
            </a:r>
            <a:r>
              <a:rPr lang="ru-RU" sz="1200" b="1" dirty="0"/>
              <a:t>или </a:t>
            </a:r>
            <a:r>
              <a:rPr lang="ru-RU" sz="1200" b="1" dirty="0" smtClean="0"/>
              <a:t>ИП, </a:t>
            </a:r>
            <a:r>
              <a:rPr lang="ru-RU" sz="1200" b="1" dirty="0"/>
              <a:t>являющийся главой </a:t>
            </a:r>
            <a:r>
              <a:rPr lang="ru-RU" sz="1200" b="1" dirty="0" smtClean="0"/>
              <a:t>К(Ф)Х, </a:t>
            </a:r>
            <a:r>
              <a:rPr lang="ru-RU" sz="1200" b="1" dirty="0"/>
              <a:t>или гражданин </a:t>
            </a:r>
            <a:r>
              <a:rPr lang="ru-RU" sz="1200" b="1" dirty="0" smtClean="0"/>
              <a:t>РФ должны </a:t>
            </a:r>
            <a:r>
              <a:rPr lang="ru-RU" sz="1200" b="1" dirty="0"/>
              <a:t>соответствовать одному из следующих требований:</a:t>
            </a:r>
          </a:p>
          <a:p>
            <a:pPr marL="228600" indent="-228600">
              <a:buAutoNum type="arabicParenR"/>
            </a:pPr>
            <a:r>
              <a:rPr lang="ru-RU" sz="1200" b="1" dirty="0" smtClean="0"/>
              <a:t>являться </a:t>
            </a:r>
            <a:r>
              <a:rPr lang="ru-RU" sz="1200" b="1" dirty="0"/>
              <a:t>ветераном боевых действий, осуществлявшим выполнение задач в ходе специальной военной операции на территориях Донецкой Народной Республики, Луганской Народной Республики и Украины с 24 февраля 2022 г., на территориях Запорожской области и Херсонской области - с 30 сентября 2022 г., уволенным с военной службы (службы, работы</a:t>
            </a:r>
            <a:r>
              <a:rPr lang="ru-RU" sz="1200" b="1" dirty="0" smtClean="0"/>
              <a:t>);</a:t>
            </a:r>
          </a:p>
          <a:p>
            <a:endParaRPr lang="ru-RU" sz="1200" b="1" dirty="0"/>
          </a:p>
          <a:p>
            <a:r>
              <a:rPr lang="ru-RU" sz="1200" b="1" dirty="0" smtClean="0"/>
              <a:t>2) являться </a:t>
            </a:r>
            <a:r>
              <a:rPr lang="ru-RU" sz="1200" b="1" dirty="0"/>
              <a:t>в соответствии с решениями органов публичной власти Донецкой Народной Республики и Луганской Народной Республики участником боевых действий в составе Вооруженных Сил Донецкой Народной Республики, Народной милиции Луганской Народной Республики, воинских формирований и органов Донецкой Народной Республики и Луганской Народной Республики начиная с 11 мая 2014 г</a:t>
            </a:r>
            <a:r>
              <a:rPr lang="ru-RU" sz="1200" b="1" dirty="0" smtClean="0"/>
              <a:t>.</a:t>
            </a:r>
            <a:endParaRPr lang="ru-RU" sz="12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486694" y="3687557"/>
            <a:ext cx="10513168" cy="965579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/>
              <a:t>не превышающем 7 млн. рублей, но не более 90 процентов затрат – на реализацию проекта грантополучателя, направленного на разведение крупного рогатого и (или) мелкого рогатого скота</a:t>
            </a:r>
            <a:r>
              <a:rPr lang="ru-RU" sz="1200" b="1" dirty="0" smtClean="0"/>
              <a:t>;</a:t>
            </a:r>
          </a:p>
          <a:p>
            <a:endParaRPr lang="ru-RU" sz="1200" b="1" dirty="0"/>
          </a:p>
          <a:p>
            <a:r>
              <a:rPr lang="ru-RU" sz="1200" b="1" dirty="0" smtClean="0"/>
              <a:t>в размере, не превышающем 5 млн. рублей, но не более 90 процентов затрат – на реализацию проекта грантополучателя, направленного на иные виды деятельности.</a:t>
            </a:r>
            <a:endParaRPr lang="ru-RU" sz="12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481763" y="4805536"/>
            <a:ext cx="10513168" cy="295037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/>
              <a:t>не более 18 месяцев со дня его получения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481763" y="5294203"/>
            <a:ext cx="10513168" cy="583069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/>
              <a:t>Создания не менее 2 новых постоянных работников, если сумма гранта, составляет 5 млн. рублей или более, и не менее одного нового постоянного работника, если сумма гранта составляет менее </a:t>
            </a:r>
            <a:r>
              <a:rPr lang="ru-RU" sz="1200" b="1" dirty="0" smtClean="0"/>
              <a:t>5 </a:t>
            </a:r>
            <a:r>
              <a:rPr lang="ru-RU" sz="1200" b="1" dirty="0"/>
              <a:t>млн. рублей (при этом глава крестьянского (фермерского) хозяйства и (или) индивидуальный предприниматель учитываются в качестве новых постоянных работников)</a:t>
            </a:r>
          </a:p>
        </p:txBody>
      </p:sp>
    </p:spTree>
    <p:extLst>
      <p:ext uri="{BB962C8B-B14F-4D97-AF65-F5344CB8AC3E}">
        <p14:creationId xmlns:p14="http://schemas.microsoft.com/office/powerpoint/2010/main" val="104269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54125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Грант «на развитие материально-технической базы» (федеральный)</a:t>
            </a:r>
            <a:endParaRPr lang="ru-RU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99448" y="6448251"/>
            <a:ext cx="284443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>
                    <a:lumMod val="75000"/>
                  </a:schemeClr>
                </a:solidFill>
              </a:rPr>
              <a:t>5</a:t>
            </a:fld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85503" y="1268760"/>
            <a:ext cx="5904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Размеры предоставляемого </a:t>
            </a:r>
            <a:r>
              <a:rPr lang="ru-RU" b="1" dirty="0" smtClean="0">
                <a:solidFill>
                  <a:schemeClr val="bg1"/>
                </a:solidFill>
              </a:rPr>
              <a:t>гранта: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85807" y="1719391"/>
            <a:ext cx="5760640" cy="1075475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до 10 млн. рублей (включительно), </a:t>
            </a:r>
            <a:r>
              <a:rPr lang="ru-RU" sz="1400" dirty="0"/>
              <a:t>но не более 80 процентов стоимости проекта - при направлении на реализацию проекта грантополучателя собственных средств заявителя</a:t>
            </a:r>
            <a:r>
              <a:rPr lang="ru-RU" sz="1400" b="1" dirty="0"/>
              <a:t> в размере не менее 20 процентов стоимости проекта;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054646" y="2938882"/>
            <a:ext cx="5760640" cy="1138190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до 40 млн. рублей (включительно), </a:t>
            </a:r>
            <a:r>
              <a:rPr lang="ru-RU" sz="1400" dirty="0"/>
              <a:t>но не более 70 процентов стоимости проекта - при направлении на реализацию проекта грантополучателя собственных средств заявителя </a:t>
            </a:r>
            <a:r>
              <a:rPr lang="ru-RU" sz="1400" b="1" dirty="0"/>
              <a:t>в размере не менее 30 процентов стоимости проекта;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85807" y="4230380"/>
            <a:ext cx="5760640" cy="1142836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до 70 млн. рублей (включительно), </a:t>
            </a:r>
            <a:r>
              <a:rPr lang="ru-RU" sz="1400" dirty="0"/>
              <a:t>но не более 60 процентов стоимости проекта - при направлении на реализацию проекта грантополучателя собственных средств заявителя </a:t>
            </a:r>
            <a:r>
              <a:rPr lang="ru-RU" sz="1400" b="1" dirty="0"/>
              <a:t>в размере не менее 40 процентов стоимости проекта.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957363" y="1719392"/>
            <a:ext cx="2697396" cy="107547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 smtClean="0"/>
              <a:t>СПоК:</a:t>
            </a:r>
          </a:p>
          <a:p>
            <a:pPr marL="171450" indent="-171450">
              <a:buFontTx/>
              <a:buChar char="-"/>
            </a:pPr>
            <a:r>
              <a:rPr lang="ru-RU" sz="1050" b="1" dirty="0" smtClean="0"/>
              <a:t>в реестре субъектов МСП;</a:t>
            </a:r>
          </a:p>
          <a:p>
            <a:pPr marL="171450" indent="-171450">
              <a:buFontTx/>
              <a:buChar char="-"/>
            </a:pPr>
            <a:r>
              <a:rPr lang="ru-RU" sz="1050" b="1" dirty="0" smtClean="0"/>
              <a:t>зарегистрирован на сел. территории или на сельской агломерации;</a:t>
            </a:r>
          </a:p>
          <a:p>
            <a:pPr marL="171450" indent="-171450">
              <a:buFontTx/>
              <a:buChar char="-"/>
            </a:pPr>
            <a:r>
              <a:rPr lang="ru-RU" sz="1050" b="1" dirty="0" smtClean="0"/>
              <a:t>объединяет 5 граждан РФ или 3 СХТП (микро или малые предприятия).</a:t>
            </a:r>
          </a:p>
          <a:p>
            <a:pPr marL="171450" indent="-171450">
              <a:buFontTx/>
              <a:buChar char="-"/>
            </a:pPr>
            <a:endParaRPr lang="ru-RU" sz="1050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984845" y="1359548"/>
            <a:ext cx="3101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Заявители: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957363" y="2938882"/>
            <a:ext cx="2697396" cy="243433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Дополнительные условия к СПоК: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/>
              <a:t>не менее 10 членов  ( члены из числа СХТП микро </a:t>
            </a:r>
            <a:r>
              <a:rPr lang="ru-RU" sz="1200" b="1" dirty="0"/>
              <a:t>или малые предприятия)</a:t>
            </a:r>
            <a:r>
              <a:rPr lang="ru-RU" sz="1200" b="1" dirty="0" smtClean="0"/>
              <a:t>;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/>
              <a:t>деятельность кооператива не менее 12 месяцев.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9654759" y="1340768"/>
            <a:ext cx="16561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Срок освоения: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9837984" y="2938882"/>
            <a:ext cx="1112919" cy="243433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24 месяца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9850298" y="1728880"/>
            <a:ext cx="1112919" cy="1065986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18 месяцев</a:t>
            </a:r>
          </a:p>
        </p:txBody>
      </p:sp>
      <p:sp>
        <p:nvSpPr>
          <p:cNvPr id="24" name="Стрелка вправо 23"/>
          <p:cNvSpPr/>
          <p:nvPr/>
        </p:nvSpPr>
        <p:spPr>
          <a:xfrm>
            <a:off x="6630423" y="2060848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6630423" y="3426753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6630423" y="4585774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9479582" y="2060848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9485675" y="4041701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11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54125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 Narrow" panose="020B0606020202030204" pitchFamily="34" charset="0"/>
              </a:rPr>
              <a:t>Грант «на развитие материально-технической базы» </a:t>
            </a:r>
            <a:r>
              <a:rPr lang="ru-RU" sz="2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(региональный)</a:t>
            </a:r>
            <a:endParaRPr lang="ru-RU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99448" y="6448251"/>
            <a:ext cx="284443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>
                    <a:lumMod val="75000"/>
                  </a:schemeClr>
                </a:solidFill>
              </a:rPr>
              <a:t>6</a:t>
            </a:fld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542" y="2852936"/>
            <a:ext cx="13763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Размеры предоставляемого </a:t>
            </a:r>
            <a:r>
              <a:rPr lang="ru-RU" sz="1100" b="1" dirty="0" smtClean="0">
                <a:solidFill>
                  <a:schemeClr val="bg1"/>
                </a:solidFill>
              </a:rPr>
              <a:t>гранта: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18542" y="1475492"/>
            <a:ext cx="31019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</a:rPr>
              <a:t>Заявители: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8542" y="3807078"/>
            <a:ext cx="16561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</a:rPr>
              <a:t>Срок освоения: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18542" y="4221088"/>
            <a:ext cx="1368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</a:rPr>
              <a:t>Создание рабочих мест: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86694" y="1569850"/>
            <a:ext cx="10513168" cy="1211078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сельскохозяйственные потребительские снабженческие, и (или) сбытовые, и (или) перерабатывающие кооперативы, включенные в единый реестр субъектов малого и среднего предпринимательства, отвечающие условиям отнесения к субъектам микропредпринимательства в соответствии с Федеральным законом от 24 июля 2007 г. N 209-ФЗ "О развитии малого и среднего предпринимательства в Российской Федерации", объединяющие не менее 10 членов кооператива (кроме ассоциированного членства);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476168" y="2898303"/>
            <a:ext cx="10513168" cy="818730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Максимальный </a:t>
            </a:r>
            <a:r>
              <a:rPr lang="ru-RU" sz="1400" b="1" dirty="0"/>
              <a:t>размер гранта в расчете на один Кооператив составляет 5 млн. рублей, но не более 90 процентов от затрат на развитие материально-технической базы Кооператива, указанных в плане расходов.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481763" y="3861048"/>
            <a:ext cx="10513168" cy="295037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/>
              <a:t>не более 18 месяцев со дня его получения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481763" y="4286091"/>
            <a:ext cx="10513168" cy="583069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Создание </a:t>
            </a:r>
            <a:r>
              <a:rPr lang="ru-RU" sz="1400" b="1" dirty="0"/>
              <a:t>в году получения гранта не менее одного постоянного рабочего места и сохранение созданного постоянного рабочего места (созданных постоянных рабочих мест) до 31 декабря пятого года реализации бизнес-плана;</a:t>
            </a:r>
          </a:p>
        </p:txBody>
      </p:sp>
    </p:spTree>
    <p:extLst>
      <p:ext uri="{BB962C8B-B14F-4D97-AF65-F5344CB8AC3E}">
        <p14:creationId xmlns:p14="http://schemas.microsoft.com/office/powerpoint/2010/main" val="5485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116632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Субсидия </a:t>
            </a:r>
            <a:r>
              <a:rPr lang="ru-RU" sz="2800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СПоК</a:t>
            </a:r>
            <a:endParaRPr lang="ru-RU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99448" y="6448251"/>
            <a:ext cx="284443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>
                    <a:lumMod val="75000"/>
                  </a:schemeClr>
                </a:solidFill>
              </a:rPr>
              <a:t>7</a:t>
            </a:fld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0550" y="2422055"/>
            <a:ext cx="4464496" cy="566513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связанных с приобретением имущества в целях последующей передачи (реализации) приобретенного имущества в собственность членов (кроме ассоциированных членов) </a:t>
            </a:r>
            <a:r>
              <a:rPr lang="ru-RU" sz="1050" b="1" dirty="0" err="1" smtClean="0"/>
              <a:t>СПоК</a:t>
            </a:r>
            <a:endParaRPr lang="ru-RU" sz="1050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12924" y="980728"/>
            <a:ext cx="3101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Заявители: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42678" y="1059705"/>
            <a:ext cx="10657183" cy="857127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СПоК: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/>
              <a:t>в реестре субъектов МСП;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/>
              <a:t>зарегистрирован на сел. территории или на сельской агломерации;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/>
              <a:t>объединяет 5 граждан РФ или 3 СХТП (микро или малые предприятия).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18542" y="1988840"/>
            <a:ext cx="9217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Виды компенсируемых затрат за 4 кв. отчетного года и текущего года: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943078" y="2422055"/>
            <a:ext cx="2826798" cy="566513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в размере, не превышающем 50 процентов затрат, но не более 3 млн. рублей из расчета на один </a:t>
            </a:r>
            <a:r>
              <a:rPr lang="ru-RU" sz="1050" b="1" dirty="0" err="1" smtClean="0"/>
              <a:t>СПоК</a:t>
            </a:r>
            <a:endParaRPr lang="ru-RU" sz="105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8065764" y="2410043"/>
            <a:ext cx="3934097" cy="566513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Стоимость такого имущества, передаваемого (реализуемого) в собственность одного члена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, </a:t>
            </a:r>
            <a:r>
              <a:rPr lang="ru-RU" sz="1050" b="1" dirty="0"/>
              <a:t>не может превышать 30 процентов общей стоимости этого имущества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90550" y="3284984"/>
            <a:ext cx="4464496" cy="648072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связанных с приобретением </a:t>
            </a:r>
            <a:r>
              <a:rPr lang="ru-RU" sz="1050" b="1" dirty="0" smtClean="0"/>
              <a:t>КРС, МРС в </a:t>
            </a:r>
            <a:r>
              <a:rPr lang="ru-RU" sz="1050" b="1" dirty="0"/>
              <a:t>целях замены указанных сельскохозяйственных животных, больных или инфицированных лейкозом, бруцеллезом, оспой овец, принадлежащих членам (кроме ассоциированных членов) указанного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 </a:t>
            </a:r>
            <a:r>
              <a:rPr lang="ru-RU" sz="1050" b="1" dirty="0"/>
              <a:t>на праве собственности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943078" y="3284984"/>
            <a:ext cx="2826798" cy="648072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в размере, не превышающем 50 процентов затрат, но не более 10 млн. рублей из расчета на один </a:t>
            </a:r>
            <a:r>
              <a:rPr lang="ru-RU" sz="1050" b="1" dirty="0" err="1" smtClean="0"/>
              <a:t>СПоК</a:t>
            </a:r>
            <a:endParaRPr lang="ru-RU" sz="105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111430" y="3284984"/>
            <a:ext cx="3888432" cy="648072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Стоимость </a:t>
            </a:r>
            <a:r>
              <a:rPr lang="ru-RU" sz="1050" b="1" dirty="0" smtClean="0"/>
              <a:t>КРС, </a:t>
            </a:r>
            <a:r>
              <a:rPr lang="ru-RU" sz="1050" b="1" dirty="0"/>
              <a:t>передаваемого (реализуемого) в собственность одного члена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, </a:t>
            </a:r>
            <a:r>
              <a:rPr lang="ru-RU" sz="1050" b="1" dirty="0"/>
              <a:t>не может превышать 30 процентов общей стоимости приобретаемого поголовья.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90550" y="4293096"/>
            <a:ext cx="4464496" cy="93610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связанных с приобретением и последующим внесением в неделимый фонд сельскохозяйственной техники, специализированного автотранспорта, оборудования для организации хранения, переработки, упаковки, маркировки, транспортировки и реализации сельскохозяйственной продукции и мобильных торговых объектов для оказания услуг членам </a:t>
            </a:r>
            <a:r>
              <a:rPr lang="ru-RU" sz="1050" b="1" dirty="0" err="1" smtClean="0"/>
              <a:t>СПоК</a:t>
            </a:r>
            <a:endParaRPr lang="ru-RU" sz="105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943078" y="4293096"/>
            <a:ext cx="2826798" cy="93610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в размере, не превышающем 50 процентов затрат, но не более 10 млн. рублей из расчета на один </a:t>
            </a:r>
            <a:r>
              <a:rPr lang="ru-RU" sz="1050" b="1" dirty="0" err="1" smtClean="0"/>
              <a:t>СПоК</a:t>
            </a:r>
            <a:endParaRPr lang="ru-RU" sz="105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8111430" y="4293097"/>
            <a:ext cx="3888432" cy="936104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Срок эксплуатации таких техники, транспорта, оборудования и объектов в году получения средств не должен превышать 3 лет с года их производства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90550" y="5525616"/>
            <a:ext cx="4464496" cy="855712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связанных с уплатой лизинговых платежей за приобретенные в лизинг объекты для организации хранения, переработки, упаковки, маркировки и реализации сельскохозяйственной продукции, а также оборудования для их комплектации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943078" y="5525616"/>
            <a:ext cx="2826798" cy="855712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в размере, не превышающем 20 процентов затрат, но не более 5 млн. рублей из расчета на один </a:t>
            </a:r>
            <a:r>
              <a:rPr lang="ru-RU" sz="1050" b="1" dirty="0" err="1" smtClean="0"/>
              <a:t>СПоК</a:t>
            </a:r>
            <a:endParaRPr lang="ru-RU" sz="1050" b="1" dirty="0"/>
          </a:p>
        </p:txBody>
      </p:sp>
      <p:sp>
        <p:nvSpPr>
          <p:cNvPr id="49" name="Стрелка вправо 48"/>
          <p:cNvSpPr/>
          <p:nvPr/>
        </p:nvSpPr>
        <p:spPr>
          <a:xfrm>
            <a:off x="4583038" y="2477275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право 49"/>
          <p:cNvSpPr/>
          <p:nvPr/>
        </p:nvSpPr>
        <p:spPr>
          <a:xfrm>
            <a:off x="7679382" y="2528683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>
            <a:off x="4511030" y="3429000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>
            <a:off x="7679085" y="3445388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право 52"/>
          <p:cNvSpPr/>
          <p:nvPr/>
        </p:nvSpPr>
        <p:spPr>
          <a:xfrm>
            <a:off x="4511030" y="4545125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трелка вправо 53"/>
          <p:cNvSpPr/>
          <p:nvPr/>
        </p:nvSpPr>
        <p:spPr>
          <a:xfrm>
            <a:off x="7679382" y="4545124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право 54"/>
          <p:cNvSpPr/>
          <p:nvPr/>
        </p:nvSpPr>
        <p:spPr>
          <a:xfrm>
            <a:off x="4583038" y="5805264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43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" t="16939" r="480" b="4847"/>
          <a:stretch/>
        </p:blipFill>
        <p:spPr>
          <a:xfrm>
            <a:off x="0" y="0"/>
            <a:ext cx="12190413" cy="68580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227641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T_Gorbacheva\Desktop\Бренд буки\Волгоградская область\logotype\agro\rus\vert\png\vologogradregion_logo_main_yello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54125"/>
            <a:ext cx="936104" cy="80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42679" y="404664"/>
            <a:ext cx="10847734" cy="523220"/>
          </a:xfrm>
          <a:prstGeom prst="rect">
            <a:avLst/>
          </a:prstGeom>
          <a:solidFill>
            <a:srgbClr val="FFFFFF">
              <a:alpha val="16863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Субсидия </a:t>
            </a:r>
            <a:r>
              <a:rPr lang="ru-RU" sz="2800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СПоК</a:t>
            </a:r>
            <a:endParaRPr lang="ru-RU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0550" y="1629967"/>
            <a:ext cx="4464496" cy="3109611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связанных с закупкой сельскохозяйственной продукции (кроме мяса свиней и свиней на убой) и (или) дикорастущих пищевых ресурсов у членов сельскохозяйственного потребительского кооператива (кроме ассоциированных членов) и (или) у граждан, ведущих личные подсобные хозяйства, не являющихся членами этого сельскохозяйственного потребительского кооператива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18542" y="1196752"/>
            <a:ext cx="92170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Виды компенсируемых затрат за 4 кв. отчетного года и текущего года: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799062" y="1629967"/>
            <a:ext cx="6552728" cy="934937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10 процентов затрат, если выручка от реализации продукции и (или) дикорастущих пищевых ресурсов, закупленных у членов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 и </a:t>
            </a:r>
            <a:r>
              <a:rPr lang="ru-RU" sz="1050" b="1" dirty="0"/>
              <a:t>(или) у граждан, ведущих </a:t>
            </a:r>
            <a:r>
              <a:rPr lang="ru-RU" sz="1050" b="1" dirty="0" smtClean="0"/>
              <a:t>ЛПХ, </a:t>
            </a:r>
            <a:r>
              <a:rPr lang="ru-RU" sz="1050" b="1" dirty="0"/>
              <a:t>не являющихся членами этого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, </a:t>
            </a:r>
            <a:r>
              <a:rPr lang="ru-RU" sz="1050" b="1" dirty="0"/>
              <a:t>по итогам отчетного бухгалтерского периода (квартала) текущего финансового года, за который предоставляется возмещение части затрат, составляет от 200 тыс. рублей до 5000 тыс. рублей включительно;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799062" y="2717304"/>
            <a:ext cx="6552728" cy="934937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12 процентов затрат, если выручка от реализации продукции и (или) дикорастущих пищевых ресурсов, закупленных у членов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 и </a:t>
            </a:r>
            <a:r>
              <a:rPr lang="ru-RU" sz="1050" b="1" dirty="0"/>
              <a:t>(или) у граждан, ведущих </a:t>
            </a:r>
            <a:r>
              <a:rPr lang="ru-RU" sz="1050" b="1" dirty="0" smtClean="0"/>
              <a:t>ЛПХ, </a:t>
            </a:r>
            <a:r>
              <a:rPr lang="ru-RU" sz="1050" b="1" dirty="0"/>
              <a:t>не являющихся членами этого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, </a:t>
            </a:r>
            <a:r>
              <a:rPr lang="ru-RU" sz="1050" b="1" dirty="0"/>
              <a:t>по итогам отчетного бухгалтерского периода (квартала) текущего финансового года, за который предоставляется возмещение части затрат, составляет от 5001 тыс. рублей до 25000 тыс. рублей включительно;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4783824" y="3804641"/>
            <a:ext cx="6552728" cy="934937"/>
          </a:xfrm>
          <a:prstGeom prst="rect">
            <a:avLst/>
          </a:prstGeom>
          <a:solidFill>
            <a:schemeClr val="accent3">
              <a:alpha val="43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/>
              <a:t>15 процентов затрат, но не более 20 млн. рублей из расчета на один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, </a:t>
            </a:r>
            <a:r>
              <a:rPr lang="ru-RU" sz="1050" b="1" dirty="0"/>
              <a:t>если выручка от реализации продукции и (или) дикорастущих пищевых ресурсов, закупленных у членов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 </a:t>
            </a:r>
            <a:r>
              <a:rPr lang="ru-RU" sz="1050" b="1" dirty="0"/>
              <a:t>и (или) у граждан, ведущих </a:t>
            </a:r>
            <a:r>
              <a:rPr lang="ru-RU" sz="1050" b="1" dirty="0" smtClean="0"/>
              <a:t>ЛПХ, </a:t>
            </a:r>
            <a:r>
              <a:rPr lang="ru-RU" sz="1050" b="1" dirty="0"/>
              <a:t>не являющихся членами этого </a:t>
            </a:r>
            <a:r>
              <a:rPr lang="ru-RU" sz="1050" b="1" dirty="0" err="1" smtClean="0"/>
              <a:t>СПоК</a:t>
            </a:r>
            <a:r>
              <a:rPr lang="ru-RU" sz="1050" b="1" dirty="0" smtClean="0"/>
              <a:t>, </a:t>
            </a:r>
            <a:r>
              <a:rPr lang="ru-RU" sz="1050" b="1" dirty="0"/>
              <a:t>по итогам отчетного бухгалтерского периода (квартала) текущего финансового года, за который предоставляется возмещение части затрат, составляет более 25000 тыс. рублей.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25474" y="4869160"/>
            <a:ext cx="121653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О</a:t>
            </a:r>
            <a:r>
              <a:rPr lang="ru-RU" sz="1200" b="1" dirty="0" smtClean="0">
                <a:solidFill>
                  <a:schemeClr val="bg1"/>
                </a:solidFill>
              </a:rPr>
              <a:t>бъем продукции, </a:t>
            </a:r>
            <a:r>
              <a:rPr lang="ru-RU" sz="1200" b="1" dirty="0">
                <a:solidFill>
                  <a:schemeClr val="bg1"/>
                </a:solidFill>
              </a:rPr>
              <a:t>закупленных у одного члена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 и </a:t>
            </a:r>
            <a:r>
              <a:rPr lang="ru-RU" sz="1200" b="1" dirty="0">
                <a:solidFill>
                  <a:schemeClr val="bg1"/>
                </a:solidFill>
              </a:rPr>
              <a:t>(или) гражданина, ведущего </a:t>
            </a:r>
            <a:r>
              <a:rPr lang="ru-RU" sz="1200" b="1" dirty="0" smtClean="0">
                <a:solidFill>
                  <a:schemeClr val="bg1"/>
                </a:solidFill>
              </a:rPr>
              <a:t>ЛПХ, </a:t>
            </a:r>
            <a:r>
              <a:rPr lang="ru-RU" sz="1200" b="1" dirty="0">
                <a:solidFill>
                  <a:schemeClr val="bg1"/>
                </a:solidFill>
              </a:rPr>
              <a:t>не являющегося членом этого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, </a:t>
            </a:r>
            <a:r>
              <a:rPr lang="ru-RU" sz="1200" b="1" dirty="0">
                <a:solidFill>
                  <a:schemeClr val="bg1"/>
                </a:solidFill>
              </a:rPr>
              <a:t>не должен превышать 15 процентов всего объема продукции в стоимостном выражении, закупленной указанным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 у </a:t>
            </a:r>
            <a:r>
              <a:rPr lang="ru-RU" sz="1200" b="1" dirty="0">
                <a:solidFill>
                  <a:schemeClr val="bg1"/>
                </a:solidFill>
              </a:rPr>
              <a:t>членов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СПоКи</a:t>
            </a:r>
            <a:r>
              <a:rPr lang="ru-RU" sz="1200" b="1" dirty="0" smtClean="0">
                <a:solidFill>
                  <a:schemeClr val="bg1"/>
                </a:solidFill>
              </a:rPr>
              <a:t> </a:t>
            </a:r>
            <a:r>
              <a:rPr lang="ru-RU" sz="1200" b="1" dirty="0">
                <a:solidFill>
                  <a:schemeClr val="bg1"/>
                </a:solidFill>
              </a:rPr>
              <a:t>(или) у граждан, ведущих </a:t>
            </a:r>
            <a:r>
              <a:rPr lang="ru-RU" sz="1200" b="1" dirty="0" smtClean="0">
                <a:solidFill>
                  <a:schemeClr val="bg1"/>
                </a:solidFill>
              </a:rPr>
              <a:t>ЛПХ, </a:t>
            </a:r>
            <a:r>
              <a:rPr lang="ru-RU" sz="1200" b="1" dirty="0">
                <a:solidFill>
                  <a:schemeClr val="bg1"/>
                </a:solidFill>
              </a:rPr>
              <a:t>не являющихся членами этого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, </a:t>
            </a:r>
            <a:r>
              <a:rPr lang="ru-RU" sz="1200" b="1" dirty="0">
                <a:solidFill>
                  <a:schemeClr val="bg1"/>
                </a:solidFill>
              </a:rPr>
              <a:t>по итогам отчетного бухгалтерского периода (квартала) текущего финансового года, за который предоставляется возмещение части затрат. В случае если объем продукции и (или) дикорастущих пищевых ресурсов, закупленных у одного члена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 или </a:t>
            </a:r>
            <a:r>
              <a:rPr lang="ru-RU" sz="1200" b="1" dirty="0">
                <a:solidFill>
                  <a:schemeClr val="bg1"/>
                </a:solidFill>
              </a:rPr>
              <a:t>у гражданина, ведущего </a:t>
            </a:r>
            <a:r>
              <a:rPr lang="ru-RU" sz="1200" b="1" dirty="0" smtClean="0">
                <a:solidFill>
                  <a:schemeClr val="bg1"/>
                </a:solidFill>
              </a:rPr>
              <a:t>ЛПХ, </a:t>
            </a:r>
            <a:r>
              <a:rPr lang="ru-RU" sz="1200" b="1" dirty="0">
                <a:solidFill>
                  <a:schemeClr val="bg1"/>
                </a:solidFill>
              </a:rPr>
              <a:t>не являющегося членом этого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, </a:t>
            </a:r>
            <a:r>
              <a:rPr lang="ru-RU" sz="1200" b="1" dirty="0">
                <a:solidFill>
                  <a:schemeClr val="bg1"/>
                </a:solidFill>
              </a:rPr>
              <a:t>превышает 15 процентов всего объема продукции в стоимостном выражении, закупленной указанным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 у </a:t>
            </a:r>
            <a:r>
              <a:rPr lang="ru-RU" sz="1200" b="1" dirty="0">
                <a:solidFill>
                  <a:schemeClr val="bg1"/>
                </a:solidFill>
              </a:rPr>
              <a:t>членов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 и </a:t>
            </a:r>
            <a:r>
              <a:rPr lang="ru-RU" sz="1200" b="1" dirty="0">
                <a:solidFill>
                  <a:schemeClr val="bg1"/>
                </a:solidFill>
              </a:rPr>
              <a:t>(или) у граждан, ведущих </a:t>
            </a:r>
            <a:r>
              <a:rPr lang="ru-RU" sz="1200" b="1" dirty="0" smtClean="0">
                <a:solidFill>
                  <a:schemeClr val="bg1"/>
                </a:solidFill>
              </a:rPr>
              <a:t>ЛПХ, </a:t>
            </a:r>
            <a:r>
              <a:rPr lang="ru-RU" sz="1200" b="1" dirty="0">
                <a:solidFill>
                  <a:schemeClr val="bg1"/>
                </a:solidFill>
              </a:rPr>
              <a:t>не являющихся членами этого </a:t>
            </a:r>
            <a:r>
              <a:rPr lang="ru-RU" sz="1200" b="1" dirty="0" err="1" smtClean="0">
                <a:solidFill>
                  <a:schemeClr val="bg1"/>
                </a:solidFill>
              </a:rPr>
              <a:t>СПоК</a:t>
            </a:r>
            <a:r>
              <a:rPr lang="ru-RU" sz="1200" b="1" dirty="0" smtClean="0">
                <a:solidFill>
                  <a:schemeClr val="bg1"/>
                </a:solidFill>
              </a:rPr>
              <a:t>, </a:t>
            </a:r>
            <a:r>
              <a:rPr lang="ru-RU" sz="1200" b="1" dirty="0">
                <a:solidFill>
                  <a:schemeClr val="bg1"/>
                </a:solidFill>
              </a:rPr>
              <a:t>по итогам отчетного бухгалтерского периода (квартала) текущего финансового года, возмещение части затрат, связанных с закупкой сельскохозяйственной продукции, осуществляется на основании расчета указанного максимального объема продукции. </a:t>
            </a:r>
          </a:p>
        </p:txBody>
      </p:sp>
      <p:sp>
        <p:nvSpPr>
          <p:cNvPr id="50" name="Стрелка вправо 49"/>
          <p:cNvSpPr/>
          <p:nvPr/>
        </p:nvSpPr>
        <p:spPr>
          <a:xfrm>
            <a:off x="4439022" y="1881411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>
            <a:off x="4439022" y="2996952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>
            <a:off x="4439022" y="4056085"/>
            <a:ext cx="432048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37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6976</TotalTime>
  <Words>1812</Words>
  <Application>Microsoft Office PowerPoint</Application>
  <PresentationFormat>Произвольный</PresentationFormat>
  <Paragraphs>118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АГРОФОРУМ</dc:title>
  <dc:creator>Горбачева Татьяна Сергеевна</dc:creator>
  <cp:lastModifiedBy>Минибаева Динара Рашидовна</cp:lastModifiedBy>
  <cp:revision>228</cp:revision>
  <cp:lastPrinted>2025-05-06T06:08:13Z</cp:lastPrinted>
  <dcterms:created xsi:type="dcterms:W3CDTF">2025-01-23T05:58:52Z</dcterms:created>
  <dcterms:modified xsi:type="dcterms:W3CDTF">2025-08-14T14:03:54Z</dcterms:modified>
</cp:coreProperties>
</file>